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8" r:id="rId14"/>
    <p:sldId id="274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86491-BE0A-4D0C-864C-AE430240E6E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2A9E4-6D62-4FF2-952F-90FE8D68BBBE}">
      <dgm:prSet phldrT="[Text]"/>
      <dgm:spPr/>
      <dgm:t>
        <a:bodyPr/>
        <a:lstStyle/>
        <a:p>
          <a:r>
            <a:rPr lang="en-US" dirty="0"/>
            <a:t>Explanatory variables</a:t>
          </a:r>
        </a:p>
      </dgm:t>
    </dgm:pt>
    <dgm:pt modelId="{71C22EB7-284D-43E5-824A-35E51E587FAE}" type="parTrans" cxnId="{00B0CA1A-BF89-4841-9435-8568CCBA24CC}">
      <dgm:prSet/>
      <dgm:spPr/>
      <dgm:t>
        <a:bodyPr/>
        <a:lstStyle/>
        <a:p>
          <a:endParaRPr lang="en-US"/>
        </a:p>
      </dgm:t>
    </dgm:pt>
    <dgm:pt modelId="{B2024445-735E-413F-8B8D-D2AE9D59F826}" type="sibTrans" cxnId="{00B0CA1A-BF89-4841-9435-8568CCBA24CC}">
      <dgm:prSet/>
      <dgm:spPr/>
      <dgm:t>
        <a:bodyPr/>
        <a:lstStyle/>
        <a:p>
          <a:endParaRPr lang="en-US"/>
        </a:p>
      </dgm:t>
    </dgm:pt>
    <dgm:pt modelId="{CBB14800-D10E-4DDC-9A26-21F5A4EF1F5C}">
      <dgm:prSet phldrT="[Text]"/>
      <dgm:spPr/>
      <dgm:t>
        <a:bodyPr/>
        <a:lstStyle/>
        <a:p>
          <a:r>
            <a:rPr lang="en-US" dirty="0"/>
            <a:t>Vital rate functions</a:t>
          </a:r>
        </a:p>
      </dgm:t>
    </dgm:pt>
    <dgm:pt modelId="{D78AF173-50AD-407E-8EA5-5A361DFDAFE6}" type="parTrans" cxnId="{E6136053-5B00-4E7A-BB87-B977889A2398}">
      <dgm:prSet/>
      <dgm:spPr/>
      <dgm:t>
        <a:bodyPr/>
        <a:lstStyle/>
        <a:p>
          <a:endParaRPr lang="en-US"/>
        </a:p>
      </dgm:t>
    </dgm:pt>
    <dgm:pt modelId="{91EF2513-896A-4DA2-A1C4-32EAB712E2F4}" type="sibTrans" cxnId="{E6136053-5B00-4E7A-BB87-B977889A2398}">
      <dgm:prSet/>
      <dgm:spPr/>
      <dgm:t>
        <a:bodyPr/>
        <a:lstStyle/>
        <a:p>
          <a:endParaRPr lang="en-US"/>
        </a:p>
      </dgm:t>
    </dgm:pt>
    <dgm:pt modelId="{15F068FC-10F0-4FB5-B6DF-1877E086FC3C}">
      <dgm:prSet phldrT="[Text]"/>
      <dgm:spPr/>
      <dgm:t>
        <a:bodyPr/>
        <a:lstStyle/>
        <a:p>
          <a:r>
            <a:rPr lang="en-US" dirty="0"/>
            <a:t>Survival</a:t>
          </a:r>
        </a:p>
      </dgm:t>
    </dgm:pt>
    <dgm:pt modelId="{0B93ECE5-FCC3-4A4F-AF8F-0C8AB4C61397}" type="parTrans" cxnId="{1C4B1505-2CE3-4F54-9277-D85CB5EAFFAD}">
      <dgm:prSet/>
      <dgm:spPr/>
      <dgm:t>
        <a:bodyPr/>
        <a:lstStyle/>
        <a:p>
          <a:endParaRPr lang="en-US"/>
        </a:p>
      </dgm:t>
    </dgm:pt>
    <dgm:pt modelId="{FE282E6F-A405-40AC-8116-01D1BADED8A2}" type="sibTrans" cxnId="{1C4B1505-2CE3-4F54-9277-D85CB5EAFFAD}">
      <dgm:prSet/>
      <dgm:spPr/>
      <dgm:t>
        <a:bodyPr/>
        <a:lstStyle/>
        <a:p>
          <a:endParaRPr lang="en-US"/>
        </a:p>
      </dgm:t>
    </dgm:pt>
    <dgm:pt modelId="{85697BE9-B80C-484A-861E-F4CE958F10D8}">
      <dgm:prSet phldrT="[Text]"/>
      <dgm:spPr/>
      <dgm:t>
        <a:bodyPr/>
        <a:lstStyle/>
        <a:p>
          <a:r>
            <a:rPr lang="en-US" dirty="0"/>
            <a:t>Integral projection model</a:t>
          </a:r>
        </a:p>
      </dgm:t>
    </dgm:pt>
    <dgm:pt modelId="{998E93B4-F51A-4DD7-BFCC-6DA17F69F65F}" type="parTrans" cxnId="{F1FA4415-637B-4239-ABAA-ABEC0073AB9D}">
      <dgm:prSet/>
      <dgm:spPr/>
      <dgm:t>
        <a:bodyPr/>
        <a:lstStyle/>
        <a:p>
          <a:endParaRPr lang="en-US"/>
        </a:p>
      </dgm:t>
    </dgm:pt>
    <dgm:pt modelId="{7F8768A0-4F27-4458-9104-DC01A6922A74}" type="sibTrans" cxnId="{F1FA4415-637B-4239-ABAA-ABEC0073AB9D}">
      <dgm:prSet/>
      <dgm:spPr/>
      <dgm:t>
        <a:bodyPr/>
        <a:lstStyle/>
        <a:p>
          <a:endParaRPr lang="en-US"/>
        </a:p>
      </dgm:t>
    </dgm:pt>
    <dgm:pt modelId="{184AA509-FA60-4CA4-AB34-A4075427F0DA}">
      <dgm:prSet phldrT="[Text]"/>
      <dgm:spPr/>
      <dgm:t>
        <a:bodyPr/>
        <a:lstStyle/>
        <a:p>
          <a:r>
            <a:rPr lang="en-US" dirty="0"/>
            <a:t>Fire</a:t>
          </a:r>
        </a:p>
      </dgm:t>
    </dgm:pt>
    <dgm:pt modelId="{8784F349-86F0-4B52-BEC3-D23E4F0247BF}" type="parTrans" cxnId="{5ACDEFF5-A498-4F9D-89C4-84009DC036D1}">
      <dgm:prSet/>
      <dgm:spPr/>
      <dgm:t>
        <a:bodyPr/>
        <a:lstStyle/>
        <a:p>
          <a:endParaRPr lang="en-US"/>
        </a:p>
      </dgm:t>
    </dgm:pt>
    <dgm:pt modelId="{2D67DA61-9A93-44AE-90D5-46B4F2D915D0}" type="sibTrans" cxnId="{5ACDEFF5-A498-4F9D-89C4-84009DC036D1}">
      <dgm:prSet/>
      <dgm:spPr/>
      <dgm:t>
        <a:bodyPr/>
        <a:lstStyle/>
        <a:p>
          <a:endParaRPr lang="en-US"/>
        </a:p>
      </dgm:t>
    </dgm:pt>
    <dgm:pt modelId="{7AD9235F-C096-4B07-A620-A49D8F4A9C3B}">
      <dgm:prSet phldrT="[Text]"/>
      <dgm:spPr/>
      <dgm:t>
        <a:bodyPr/>
        <a:lstStyle/>
        <a:p>
          <a:r>
            <a:rPr lang="en-US" dirty="0"/>
            <a:t>WPBR</a:t>
          </a:r>
        </a:p>
      </dgm:t>
    </dgm:pt>
    <dgm:pt modelId="{28BE3DE2-5DEB-41F5-AFC4-ECD8615B354D}" type="parTrans" cxnId="{AF0EEABE-1F03-46AB-B29E-BD0D353D9B03}">
      <dgm:prSet/>
      <dgm:spPr/>
      <dgm:t>
        <a:bodyPr/>
        <a:lstStyle/>
        <a:p>
          <a:endParaRPr lang="en-US"/>
        </a:p>
      </dgm:t>
    </dgm:pt>
    <dgm:pt modelId="{7C9A3727-A796-4A40-A33C-3570AE94026A}" type="sibTrans" cxnId="{AF0EEABE-1F03-46AB-B29E-BD0D353D9B03}">
      <dgm:prSet/>
      <dgm:spPr/>
      <dgm:t>
        <a:bodyPr/>
        <a:lstStyle/>
        <a:p>
          <a:endParaRPr lang="en-US"/>
        </a:p>
      </dgm:t>
    </dgm:pt>
    <dgm:pt modelId="{6887B1EE-6384-4A9C-87C7-039BE110B018}">
      <dgm:prSet phldrT="[Text]"/>
      <dgm:spPr/>
      <dgm:t>
        <a:bodyPr/>
        <a:lstStyle/>
        <a:p>
          <a:r>
            <a:rPr lang="en-US" dirty="0"/>
            <a:t>Basal area</a:t>
          </a:r>
        </a:p>
      </dgm:t>
    </dgm:pt>
    <dgm:pt modelId="{36332D6E-8C4D-4C57-B5E5-56417A7B8EC5}" type="parTrans" cxnId="{2F62AE07-31FD-4914-9E7C-99A00CC3BF51}">
      <dgm:prSet/>
      <dgm:spPr/>
      <dgm:t>
        <a:bodyPr/>
        <a:lstStyle/>
        <a:p>
          <a:endParaRPr lang="en-US"/>
        </a:p>
      </dgm:t>
    </dgm:pt>
    <dgm:pt modelId="{AC67B701-E776-421D-B388-1944B352F207}" type="sibTrans" cxnId="{2F62AE07-31FD-4914-9E7C-99A00CC3BF51}">
      <dgm:prSet/>
      <dgm:spPr/>
      <dgm:t>
        <a:bodyPr/>
        <a:lstStyle/>
        <a:p>
          <a:endParaRPr lang="en-US"/>
        </a:p>
      </dgm:t>
    </dgm:pt>
    <dgm:pt modelId="{1597D27B-CB2F-4D57-9542-505E61136C4E}">
      <dgm:prSet phldrT="[Text]"/>
      <dgm:spPr/>
      <dgm:t>
        <a:bodyPr/>
        <a:lstStyle/>
        <a:p>
          <a:r>
            <a:rPr lang="en-US" dirty="0"/>
            <a:t>Drought </a:t>
          </a:r>
        </a:p>
      </dgm:t>
    </dgm:pt>
    <dgm:pt modelId="{12698489-D725-4D4C-9591-9E350C20EABC}" type="parTrans" cxnId="{91612AAB-AAD7-4B24-8EA2-B4441D0ADA07}">
      <dgm:prSet/>
      <dgm:spPr/>
      <dgm:t>
        <a:bodyPr/>
        <a:lstStyle/>
        <a:p>
          <a:endParaRPr lang="en-US"/>
        </a:p>
      </dgm:t>
    </dgm:pt>
    <dgm:pt modelId="{43234DCE-3C65-479C-9D55-E43129B2FFE6}" type="sibTrans" cxnId="{91612AAB-AAD7-4B24-8EA2-B4441D0ADA07}">
      <dgm:prSet/>
      <dgm:spPr/>
      <dgm:t>
        <a:bodyPr/>
        <a:lstStyle/>
        <a:p>
          <a:endParaRPr lang="en-US"/>
        </a:p>
      </dgm:t>
    </dgm:pt>
    <dgm:pt modelId="{9912CCE0-5DB6-4F01-B834-10B1FADE8DEE}">
      <dgm:prSet phldrT="[Text]"/>
      <dgm:spPr/>
      <dgm:t>
        <a:bodyPr/>
        <a:lstStyle/>
        <a:p>
          <a:r>
            <a:rPr lang="en-US" dirty="0"/>
            <a:t>Site dryness</a:t>
          </a:r>
        </a:p>
      </dgm:t>
    </dgm:pt>
    <dgm:pt modelId="{D0C69135-7F13-4EE3-9120-FCF450775FD2}" type="parTrans" cxnId="{EA7C2BB3-1F2E-4C86-B272-4CDEB01C1E98}">
      <dgm:prSet/>
      <dgm:spPr/>
      <dgm:t>
        <a:bodyPr/>
        <a:lstStyle/>
        <a:p>
          <a:endParaRPr lang="en-US"/>
        </a:p>
      </dgm:t>
    </dgm:pt>
    <dgm:pt modelId="{339827FB-C0BE-4231-93EB-64585FF06064}" type="sibTrans" cxnId="{EA7C2BB3-1F2E-4C86-B272-4CDEB01C1E98}">
      <dgm:prSet/>
      <dgm:spPr/>
      <dgm:t>
        <a:bodyPr/>
        <a:lstStyle/>
        <a:p>
          <a:endParaRPr lang="en-US"/>
        </a:p>
      </dgm:t>
    </dgm:pt>
    <dgm:pt modelId="{AD75498D-D4FB-4557-A5D5-48BCB5FB618B}">
      <dgm:prSet phldrT="[Text]"/>
      <dgm:spPr/>
      <dgm:t>
        <a:bodyPr/>
        <a:lstStyle/>
        <a:p>
          <a:r>
            <a:rPr lang="en-US" dirty="0"/>
            <a:t>Growth</a:t>
          </a:r>
        </a:p>
      </dgm:t>
    </dgm:pt>
    <dgm:pt modelId="{49D153BE-E1BC-400E-B4F5-4FAF72943ADD}" type="parTrans" cxnId="{0937C667-6889-4A04-A25D-E2668C60C103}">
      <dgm:prSet/>
      <dgm:spPr/>
      <dgm:t>
        <a:bodyPr/>
        <a:lstStyle/>
        <a:p>
          <a:endParaRPr lang="en-US"/>
        </a:p>
      </dgm:t>
    </dgm:pt>
    <dgm:pt modelId="{F3A7FB20-42D9-4B29-A9B6-941C63B089E9}" type="sibTrans" cxnId="{0937C667-6889-4A04-A25D-E2668C60C103}">
      <dgm:prSet/>
      <dgm:spPr/>
      <dgm:t>
        <a:bodyPr/>
        <a:lstStyle/>
        <a:p>
          <a:endParaRPr lang="en-US"/>
        </a:p>
      </dgm:t>
    </dgm:pt>
    <dgm:pt modelId="{0A0B6212-C000-4BB5-99A5-39775C379F4F}">
      <dgm:prSet phldrT="[Text]"/>
      <dgm:spPr/>
      <dgm:t>
        <a:bodyPr/>
        <a:lstStyle/>
        <a:p>
          <a:r>
            <a:rPr lang="en-US" dirty="0"/>
            <a:t>Fecundity</a:t>
          </a:r>
        </a:p>
      </dgm:t>
    </dgm:pt>
    <dgm:pt modelId="{1970BB17-9F5A-4608-9277-326B617D1509}" type="parTrans" cxnId="{9160694A-399D-438A-812A-8957D63E04D8}">
      <dgm:prSet/>
      <dgm:spPr/>
      <dgm:t>
        <a:bodyPr/>
        <a:lstStyle/>
        <a:p>
          <a:endParaRPr lang="en-US"/>
        </a:p>
      </dgm:t>
    </dgm:pt>
    <dgm:pt modelId="{22AB9D58-8EB4-407E-8D9B-09B64C4F3572}" type="sibTrans" cxnId="{9160694A-399D-438A-812A-8957D63E04D8}">
      <dgm:prSet/>
      <dgm:spPr/>
      <dgm:t>
        <a:bodyPr/>
        <a:lstStyle/>
        <a:p>
          <a:endParaRPr lang="en-US"/>
        </a:p>
      </dgm:t>
    </dgm:pt>
    <dgm:pt modelId="{36998A79-E177-4B41-AAEC-FCBF2115B66E}">
      <dgm:prSet phldrT="[Text]"/>
      <dgm:spPr/>
      <dgm:t>
        <a:bodyPr/>
        <a:lstStyle/>
        <a:p>
          <a:r>
            <a:rPr lang="en-US" dirty="0"/>
            <a:t>Size-class transition matrix</a:t>
          </a:r>
        </a:p>
      </dgm:t>
    </dgm:pt>
    <dgm:pt modelId="{1B1FD59C-4A14-4DC7-91DD-913EBC6F1A27}" type="parTrans" cxnId="{9D01DADC-F9C5-4D48-8122-A578CF53AE37}">
      <dgm:prSet/>
      <dgm:spPr/>
      <dgm:t>
        <a:bodyPr/>
        <a:lstStyle/>
        <a:p>
          <a:endParaRPr lang="en-US"/>
        </a:p>
      </dgm:t>
    </dgm:pt>
    <dgm:pt modelId="{8A3DCE14-957D-44AE-8DBA-32FF2000E1AF}" type="sibTrans" cxnId="{9D01DADC-F9C5-4D48-8122-A578CF53AE37}">
      <dgm:prSet/>
      <dgm:spPr/>
      <dgm:t>
        <a:bodyPr/>
        <a:lstStyle/>
        <a:p>
          <a:endParaRPr lang="en-US"/>
        </a:p>
      </dgm:t>
    </dgm:pt>
    <dgm:pt modelId="{FBBA4351-818D-4108-8D0E-8FBCC4F9A3AC}">
      <dgm:prSet phldrT="[Text]"/>
      <dgm:spPr/>
      <dgm:t>
        <a:bodyPr/>
        <a:lstStyle/>
        <a:p>
          <a:r>
            <a:rPr lang="en-US" dirty="0"/>
            <a:t>Asymptotic population growth rate</a:t>
          </a:r>
        </a:p>
      </dgm:t>
    </dgm:pt>
    <dgm:pt modelId="{FC805886-CA38-4E29-B9E3-CCC363E94622}" type="parTrans" cxnId="{5B2B1425-D67D-4223-91E3-BB0A85D9D39B}">
      <dgm:prSet/>
      <dgm:spPr/>
      <dgm:t>
        <a:bodyPr/>
        <a:lstStyle/>
        <a:p>
          <a:endParaRPr lang="en-US"/>
        </a:p>
      </dgm:t>
    </dgm:pt>
    <dgm:pt modelId="{FB9AF8F8-62B0-4CD0-84CB-84C95122C4D3}" type="sibTrans" cxnId="{5B2B1425-D67D-4223-91E3-BB0A85D9D39B}">
      <dgm:prSet/>
      <dgm:spPr/>
      <dgm:t>
        <a:bodyPr/>
        <a:lstStyle/>
        <a:p>
          <a:endParaRPr lang="en-US"/>
        </a:p>
      </dgm:t>
    </dgm:pt>
    <dgm:pt modelId="{481F1932-024E-4C4E-9672-6B12D6953C79}">
      <dgm:prSet phldrT="[Text]"/>
      <dgm:spPr/>
      <dgm:t>
        <a:bodyPr/>
        <a:lstStyle/>
        <a:p>
          <a:r>
            <a:rPr lang="en-US" b="1" dirty="0"/>
            <a:t>Interactions with DBH</a:t>
          </a:r>
        </a:p>
      </dgm:t>
    </dgm:pt>
    <dgm:pt modelId="{E1D5DB5B-CB0C-450A-871A-80100CB87C44}" type="parTrans" cxnId="{3E5900B9-C0F9-496F-A22A-614218AB6939}">
      <dgm:prSet/>
      <dgm:spPr/>
      <dgm:t>
        <a:bodyPr/>
        <a:lstStyle/>
        <a:p>
          <a:endParaRPr lang="en-US"/>
        </a:p>
      </dgm:t>
    </dgm:pt>
    <dgm:pt modelId="{3705E4F6-0385-4F74-BDB4-C972EEBB3FEF}" type="sibTrans" cxnId="{3E5900B9-C0F9-496F-A22A-614218AB6939}">
      <dgm:prSet/>
      <dgm:spPr/>
      <dgm:t>
        <a:bodyPr/>
        <a:lstStyle/>
        <a:p>
          <a:endParaRPr lang="en-US"/>
        </a:p>
      </dgm:t>
    </dgm:pt>
    <dgm:pt modelId="{4C5A508E-E82F-47F6-A535-3A5B7E099F41}">
      <dgm:prSet phldrT="[Text]"/>
      <dgm:spPr/>
      <dgm:t>
        <a:bodyPr/>
        <a:lstStyle/>
        <a:p>
          <a:endParaRPr lang="en-US" dirty="0"/>
        </a:p>
      </dgm:t>
    </dgm:pt>
    <dgm:pt modelId="{78E3DBDA-E265-4E98-987F-E699EDB43B8D}" type="parTrans" cxnId="{83BAC617-AC08-4F4B-96EC-142EE703F071}">
      <dgm:prSet/>
      <dgm:spPr/>
      <dgm:t>
        <a:bodyPr/>
        <a:lstStyle/>
        <a:p>
          <a:endParaRPr lang="en-US"/>
        </a:p>
      </dgm:t>
    </dgm:pt>
    <dgm:pt modelId="{31696749-FBAE-4819-BF0D-DF2FE95DCEC6}" type="sibTrans" cxnId="{83BAC617-AC08-4F4B-96EC-142EE703F071}">
      <dgm:prSet/>
      <dgm:spPr/>
      <dgm:t>
        <a:bodyPr/>
        <a:lstStyle/>
        <a:p>
          <a:endParaRPr lang="en-US"/>
        </a:p>
      </dgm:t>
    </dgm:pt>
    <dgm:pt modelId="{275511BA-7CD8-4D00-AF14-9D26A8E9A62B}">
      <dgm:prSet phldrT="[Text]"/>
      <dgm:spPr/>
      <dgm:t>
        <a:bodyPr/>
        <a:lstStyle/>
        <a:p>
          <a:endParaRPr lang="en-US" dirty="0"/>
        </a:p>
      </dgm:t>
    </dgm:pt>
    <dgm:pt modelId="{2A50BD7A-E6BB-4524-8CFA-5ED8D7EBDC2C}" type="parTrans" cxnId="{002BA663-0CD9-4D6C-8141-F7212DBC99A2}">
      <dgm:prSet/>
      <dgm:spPr/>
      <dgm:t>
        <a:bodyPr/>
        <a:lstStyle/>
        <a:p>
          <a:endParaRPr lang="en-US"/>
        </a:p>
      </dgm:t>
    </dgm:pt>
    <dgm:pt modelId="{9689812B-19F0-4FFB-9AF2-617CC408520B}" type="sibTrans" cxnId="{002BA663-0CD9-4D6C-8141-F7212DBC99A2}">
      <dgm:prSet/>
      <dgm:spPr/>
      <dgm:t>
        <a:bodyPr/>
        <a:lstStyle/>
        <a:p>
          <a:endParaRPr lang="en-US"/>
        </a:p>
      </dgm:t>
    </dgm:pt>
    <dgm:pt modelId="{5DF8F0F2-46CF-4A24-A043-FEB7792F4164}">
      <dgm:prSet phldrT="[Text]"/>
      <dgm:spPr/>
      <dgm:t>
        <a:bodyPr/>
        <a:lstStyle/>
        <a:p>
          <a:endParaRPr lang="en-US" dirty="0"/>
        </a:p>
      </dgm:t>
    </dgm:pt>
    <dgm:pt modelId="{2E6687ED-0EEF-458E-A952-F70B185D4054}" type="parTrans" cxnId="{F704508F-585B-400F-8A86-E93E417F7E6A}">
      <dgm:prSet/>
      <dgm:spPr/>
      <dgm:t>
        <a:bodyPr/>
        <a:lstStyle/>
        <a:p>
          <a:endParaRPr lang="en-US"/>
        </a:p>
      </dgm:t>
    </dgm:pt>
    <dgm:pt modelId="{79DEBC39-12C3-4D07-A82B-0548C04B8BD0}" type="sibTrans" cxnId="{F704508F-585B-400F-8A86-E93E417F7E6A}">
      <dgm:prSet/>
      <dgm:spPr/>
      <dgm:t>
        <a:bodyPr/>
        <a:lstStyle/>
        <a:p>
          <a:endParaRPr lang="en-US"/>
        </a:p>
      </dgm:t>
    </dgm:pt>
    <dgm:pt modelId="{8E5D00FF-4830-4252-8395-7E3C2042B2D9}">
      <dgm:prSet phldrT="[Text]"/>
      <dgm:spPr/>
      <dgm:t>
        <a:bodyPr/>
        <a:lstStyle/>
        <a:p>
          <a:r>
            <a:rPr lang="en-US" dirty="0"/>
            <a:t>DBH</a:t>
          </a:r>
        </a:p>
      </dgm:t>
    </dgm:pt>
    <dgm:pt modelId="{64D90F33-8A5D-4ADA-84F6-47DFB61F8377}" type="parTrans" cxnId="{EF5DF22C-724D-4C83-86D3-AC405F6F1125}">
      <dgm:prSet/>
      <dgm:spPr/>
      <dgm:t>
        <a:bodyPr/>
        <a:lstStyle/>
        <a:p>
          <a:endParaRPr lang="en-US"/>
        </a:p>
      </dgm:t>
    </dgm:pt>
    <dgm:pt modelId="{C5603601-4073-4062-A236-70C1A712B2F0}" type="sibTrans" cxnId="{EF5DF22C-724D-4C83-86D3-AC405F6F1125}">
      <dgm:prSet/>
      <dgm:spPr/>
      <dgm:t>
        <a:bodyPr/>
        <a:lstStyle/>
        <a:p>
          <a:endParaRPr lang="en-US"/>
        </a:p>
      </dgm:t>
    </dgm:pt>
    <dgm:pt modelId="{53B93927-2704-4387-BE6C-9E7C4F0E6358}">
      <dgm:prSet phldrT="[Text]"/>
      <dgm:spPr/>
      <dgm:t>
        <a:bodyPr/>
        <a:lstStyle/>
        <a:p>
          <a:endParaRPr lang="en-US" b="1" dirty="0"/>
        </a:p>
      </dgm:t>
    </dgm:pt>
    <dgm:pt modelId="{F012DAA6-BB71-45AF-B3EE-126BC65D2514}" type="parTrans" cxnId="{C9D9C24A-BEA3-4BB9-AFD0-B6197D350592}">
      <dgm:prSet/>
      <dgm:spPr/>
      <dgm:t>
        <a:bodyPr/>
        <a:lstStyle/>
        <a:p>
          <a:endParaRPr lang="en-US"/>
        </a:p>
      </dgm:t>
    </dgm:pt>
    <dgm:pt modelId="{414FEAF6-75F8-4699-BCC1-B3EC562CF946}" type="sibTrans" cxnId="{C9D9C24A-BEA3-4BB9-AFD0-B6197D350592}">
      <dgm:prSet/>
      <dgm:spPr/>
      <dgm:t>
        <a:bodyPr/>
        <a:lstStyle/>
        <a:p>
          <a:endParaRPr lang="en-US"/>
        </a:p>
      </dgm:t>
    </dgm:pt>
    <dgm:pt modelId="{D635F70C-8638-4E6F-897B-93B01F345A02}">
      <dgm:prSet phldrT="[Text]"/>
      <dgm:spPr/>
      <dgm:t>
        <a:bodyPr/>
        <a:lstStyle/>
        <a:p>
          <a:endParaRPr lang="en-US" dirty="0"/>
        </a:p>
      </dgm:t>
    </dgm:pt>
    <dgm:pt modelId="{BB744C4D-A899-4115-8B67-20EE0EF6C749}" type="sibTrans" cxnId="{4BFE7D8A-35EA-4429-8434-6E923E6CE8EE}">
      <dgm:prSet/>
      <dgm:spPr/>
      <dgm:t>
        <a:bodyPr/>
        <a:lstStyle/>
        <a:p>
          <a:endParaRPr lang="en-US"/>
        </a:p>
      </dgm:t>
    </dgm:pt>
    <dgm:pt modelId="{40C09538-1EFD-4045-90C9-3FF462EE34E1}" type="parTrans" cxnId="{4BFE7D8A-35EA-4429-8434-6E923E6CE8EE}">
      <dgm:prSet/>
      <dgm:spPr/>
      <dgm:t>
        <a:bodyPr/>
        <a:lstStyle/>
        <a:p>
          <a:endParaRPr lang="en-US"/>
        </a:p>
      </dgm:t>
    </dgm:pt>
    <dgm:pt modelId="{CCFC399D-044C-4A13-8697-8AF7DEF8E831}" type="pres">
      <dgm:prSet presAssocID="{D6786491-BE0A-4D0C-864C-AE430240E6EA}" presName="Name0" presStyleCnt="0">
        <dgm:presLayoutVars>
          <dgm:dir/>
          <dgm:animLvl val="lvl"/>
          <dgm:resizeHandles val="exact"/>
        </dgm:presLayoutVars>
      </dgm:prSet>
      <dgm:spPr/>
    </dgm:pt>
    <dgm:pt modelId="{8B22F550-3E6C-4064-BBE9-26E87F83EACE}" type="pres">
      <dgm:prSet presAssocID="{2902A9E4-6D62-4FF2-952F-90FE8D68BBBE}" presName="composite" presStyleCnt="0"/>
      <dgm:spPr/>
    </dgm:pt>
    <dgm:pt modelId="{1DB0F861-017F-4EEC-87CA-3711B059A04B}" type="pres">
      <dgm:prSet presAssocID="{2902A9E4-6D62-4FF2-952F-90FE8D68BB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3D2E832-0AE6-4D7A-B72C-EA9AAF0760CF}" type="pres">
      <dgm:prSet presAssocID="{2902A9E4-6D62-4FF2-952F-90FE8D68BBBE}" presName="desTx" presStyleLbl="alignAccFollowNode1" presStyleIdx="0" presStyleCnt="3">
        <dgm:presLayoutVars>
          <dgm:bulletEnabled val="1"/>
        </dgm:presLayoutVars>
      </dgm:prSet>
      <dgm:spPr/>
    </dgm:pt>
    <dgm:pt modelId="{7A3B776C-ADC1-41C3-BBFB-69863054C2DC}" type="pres">
      <dgm:prSet presAssocID="{B2024445-735E-413F-8B8D-D2AE9D59F826}" presName="space" presStyleCnt="0"/>
      <dgm:spPr/>
    </dgm:pt>
    <dgm:pt modelId="{7EC38A53-7256-4037-B432-685DE1F2F941}" type="pres">
      <dgm:prSet presAssocID="{CBB14800-D10E-4DDC-9A26-21F5A4EF1F5C}" presName="composite" presStyleCnt="0"/>
      <dgm:spPr/>
    </dgm:pt>
    <dgm:pt modelId="{E8EC4B20-93A2-4F5F-B4DA-BA59276D10A7}" type="pres">
      <dgm:prSet presAssocID="{CBB14800-D10E-4DDC-9A26-21F5A4EF1F5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C9C79D5-0702-4B32-8138-267256553D77}" type="pres">
      <dgm:prSet presAssocID="{CBB14800-D10E-4DDC-9A26-21F5A4EF1F5C}" presName="desTx" presStyleLbl="alignAccFollowNode1" presStyleIdx="1" presStyleCnt="3">
        <dgm:presLayoutVars>
          <dgm:bulletEnabled val="1"/>
        </dgm:presLayoutVars>
      </dgm:prSet>
      <dgm:spPr/>
    </dgm:pt>
    <dgm:pt modelId="{613087F2-6E9D-4F52-AE6B-51272259604D}" type="pres">
      <dgm:prSet presAssocID="{91EF2513-896A-4DA2-A1C4-32EAB712E2F4}" presName="space" presStyleCnt="0"/>
      <dgm:spPr/>
    </dgm:pt>
    <dgm:pt modelId="{FAD29B06-9DBA-4D61-B5B3-C967654E6C15}" type="pres">
      <dgm:prSet presAssocID="{85697BE9-B80C-484A-861E-F4CE958F10D8}" presName="composite" presStyleCnt="0"/>
      <dgm:spPr/>
    </dgm:pt>
    <dgm:pt modelId="{5363002B-2080-4AC3-BEDF-35C62435D1C3}" type="pres">
      <dgm:prSet presAssocID="{85697BE9-B80C-484A-861E-F4CE958F10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8792DCF-DD39-429C-9D19-0497BC6D4871}" type="pres">
      <dgm:prSet presAssocID="{85697BE9-B80C-484A-861E-F4CE958F10D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4B1505-2CE3-4F54-9277-D85CB5EAFFAD}" srcId="{CBB14800-D10E-4DDC-9A26-21F5A4EF1F5C}" destId="{15F068FC-10F0-4FB5-B6DF-1877E086FC3C}" srcOrd="0" destOrd="0" parTransId="{0B93ECE5-FCC3-4A4F-AF8F-0C8AB4C61397}" sibTransId="{FE282E6F-A405-40AC-8116-01D1BADED8A2}"/>
    <dgm:cxn modelId="{2F62AE07-31FD-4914-9E7C-99A00CC3BF51}" srcId="{2902A9E4-6D62-4FF2-952F-90FE8D68BBBE}" destId="{6887B1EE-6384-4A9C-87C7-039BE110B018}" srcOrd="3" destOrd="0" parTransId="{36332D6E-8C4D-4C57-B5E5-56417A7B8EC5}" sibTransId="{AC67B701-E776-421D-B388-1944B352F207}"/>
    <dgm:cxn modelId="{F1FA4415-637B-4239-ABAA-ABEC0073AB9D}" srcId="{D6786491-BE0A-4D0C-864C-AE430240E6EA}" destId="{85697BE9-B80C-484A-861E-F4CE958F10D8}" srcOrd="2" destOrd="0" parTransId="{998E93B4-F51A-4DD7-BFCC-6DA17F69F65F}" sibTransId="{7F8768A0-4F27-4458-9104-DC01A6922A74}"/>
    <dgm:cxn modelId="{83BAC617-AC08-4F4B-96EC-142EE703F071}" srcId="{CBB14800-D10E-4DDC-9A26-21F5A4EF1F5C}" destId="{4C5A508E-E82F-47F6-A535-3A5B7E099F41}" srcOrd="2" destOrd="0" parTransId="{78E3DBDA-E265-4E98-987F-E699EDB43B8D}" sibTransId="{31696749-FBAE-4819-BF0D-DF2FE95DCEC6}"/>
    <dgm:cxn modelId="{9D467018-0B12-49AD-A1FC-2EA3E05D99DC}" type="presOf" srcId="{184AA509-FA60-4CA4-AB34-A4075427F0DA}" destId="{03D2E832-0AE6-4D7A-B72C-EA9AAF0760CF}" srcOrd="0" destOrd="1" presId="urn:microsoft.com/office/officeart/2005/8/layout/hList1"/>
    <dgm:cxn modelId="{7C0D401A-51DD-44CE-ACDA-04B8A24F43A5}" type="presOf" srcId="{275511BA-7CD8-4D00-AF14-9D26A8E9A62B}" destId="{2C9C79D5-0702-4B32-8138-267256553D77}" srcOrd="0" destOrd="1" presId="urn:microsoft.com/office/officeart/2005/8/layout/hList1"/>
    <dgm:cxn modelId="{00B0CA1A-BF89-4841-9435-8568CCBA24CC}" srcId="{D6786491-BE0A-4D0C-864C-AE430240E6EA}" destId="{2902A9E4-6D62-4FF2-952F-90FE8D68BBBE}" srcOrd="0" destOrd="0" parTransId="{71C22EB7-284D-43E5-824A-35E51E587FAE}" sibTransId="{B2024445-735E-413F-8B8D-D2AE9D59F826}"/>
    <dgm:cxn modelId="{5B2B1425-D67D-4223-91E3-BB0A85D9D39B}" srcId="{85697BE9-B80C-484A-861E-F4CE958F10D8}" destId="{FBBA4351-818D-4108-8D0E-8FBCC4F9A3AC}" srcOrd="1" destOrd="0" parTransId="{FC805886-CA38-4E29-B9E3-CCC363E94622}" sibTransId="{FB9AF8F8-62B0-4CD0-84CB-84C95122C4D3}"/>
    <dgm:cxn modelId="{B96B2727-F2AC-4FC2-B45A-04EBC9C2FE4D}" type="presOf" srcId="{1597D27B-CB2F-4D57-9542-505E61136C4E}" destId="{03D2E832-0AE6-4D7A-B72C-EA9AAF0760CF}" srcOrd="0" destOrd="4" presId="urn:microsoft.com/office/officeart/2005/8/layout/hList1"/>
    <dgm:cxn modelId="{EF5DF22C-724D-4C83-86D3-AC405F6F1125}" srcId="{2902A9E4-6D62-4FF2-952F-90FE8D68BBBE}" destId="{8E5D00FF-4830-4252-8395-7E3C2042B2D9}" srcOrd="0" destOrd="0" parTransId="{64D90F33-8A5D-4ADA-84F6-47DFB61F8377}" sibTransId="{C5603601-4073-4062-A236-70C1A712B2F0}"/>
    <dgm:cxn modelId="{002BA663-0CD9-4D6C-8141-F7212DBC99A2}" srcId="{CBB14800-D10E-4DDC-9A26-21F5A4EF1F5C}" destId="{275511BA-7CD8-4D00-AF14-9D26A8E9A62B}" srcOrd="1" destOrd="0" parTransId="{2A50BD7A-E6BB-4524-8CFA-5ED8D7EBDC2C}" sibTransId="{9689812B-19F0-4FFB-9AF2-617CC408520B}"/>
    <dgm:cxn modelId="{0937C667-6889-4A04-A25D-E2668C60C103}" srcId="{CBB14800-D10E-4DDC-9A26-21F5A4EF1F5C}" destId="{AD75498D-D4FB-4557-A5D5-48BCB5FB618B}" srcOrd="3" destOrd="0" parTransId="{49D153BE-E1BC-400E-B4F5-4FAF72943ADD}" sibTransId="{F3A7FB20-42D9-4B29-A9B6-941C63B089E9}"/>
    <dgm:cxn modelId="{9160694A-399D-438A-812A-8957D63E04D8}" srcId="{CBB14800-D10E-4DDC-9A26-21F5A4EF1F5C}" destId="{0A0B6212-C000-4BB5-99A5-39775C379F4F}" srcOrd="6" destOrd="0" parTransId="{1970BB17-9F5A-4608-9277-326B617D1509}" sibTransId="{22AB9D58-8EB4-407E-8D9B-09B64C4F3572}"/>
    <dgm:cxn modelId="{C9D9C24A-BEA3-4BB9-AFD0-B6197D350592}" srcId="{2902A9E4-6D62-4FF2-952F-90FE8D68BBBE}" destId="{53B93927-2704-4387-BE6C-9E7C4F0E6358}" srcOrd="7" destOrd="0" parTransId="{F012DAA6-BB71-45AF-B3EE-126BC65D2514}" sibTransId="{414FEAF6-75F8-4699-BCC1-B3EC562CF946}"/>
    <dgm:cxn modelId="{C0A55750-D78C-4278-89AF-B292BC47318A}" type="presOf" srcId="{D635F70C-8638-4E6F-897B-93B01F345A02}" destId="{2C9C79D5-0702-4B32-8138-267256553D77}" srcOrd="0" destOrd="5" presId="urn:microsoft.com/office/officeart/2005/8/layout/hList1"/>
    <dgm:cxn modelId="{E6136053-5B00-4E7A-BB87-B977889A2398}" srcId="{D6786491-BE0A-4D0C-864C-AE430240E6EA}" destId="{CBB14800-D10E-4DDC-9A26-21F5A4EF1F5C}" srcOrd="1" destOrd="0" parTransId="{D78AF173-50AD-407E-8EA5-5A361DFDAFE6}" sibTransId="{91EF2513-896A-4DA2-A1C4-32EAB712E2F4}"/>
    <dgm:cxn modelId="{5392A281-86CE-4646-92A1-9E5A955255D6}" type="presOf" srcId="{9912CCE0-5DB6-4F01-B834-10B1FADE8DEE}" destId="{03D2E832-0AE6-4D7A-B72C-EA9AAF0760CF}" srcOrd="0" destOrd="5" presId="urn:microsoft.com/office/officeart/2005/8/layout/hList1"/>
    <dgm:cxn modelId="{E5249783-D995-4C3F-A2A6-A4BD263548B5}" type="presOf" srcId="{4C5A508E-E82F-47F6-A535-3A5B7E099F41}" destId="{2C9C79D5-0702-4B32-8138-267256553D77}" srcOrd="0" destOrd="2" presId="urn:microsoft.com/office/officeart/2005/8/layout/hList1"/>
    <dgm:cxn modelId="{4BFE7D8A-35EA-4429-8434-6E923E6CE8EE}" srcId="{CBB14800-D10E-4DDC-9A26-21F5A4EF1F5C}" destId="{D635F70C-8638-4E6F-897B-93B01F345A02}" srcOrd="5" destOrd="0" parTransId="{40C09538-1EFD-4045-90C9-3FF462EE34E1}" sibTransId="{BB744C4D-A899-4115-8B67-20EE0EF6C749}"/>
    <dgm:cxn modelId="{A53EFB8A-E241-4690-8078-07DB134EEB1F}" type="presOf" srcId="{FBBA4351-818D-4108-8D0E-8FBCC4F9A3AC}" destId="{38792DCF-DD39-429C-9D19-0497BC6D4871}" srcOrd="0" destOrd="1" presId="urn:microsoft.com/office/officeart/2005/8/layout/hList1"/>
    <dgm:cxn modelId="{EDB7C18C-5686-4759-98D4-9911FF103B3A}" type="presOf" srcId="{D6786491-BE0A-4D0C-864C-AE430240E6EA}" destId="{CCFC399D-044C-4A13-8697-8AF7DEF8E831}" srcOrd="0" destOrd="0" presId="urn:microsoft.com/office/officeart/2005/8/layout/hList1"/>
    <dgm:cxn modelId="{F704508F-585B-400F-8A86-E93E417F7E6A}" srcId="{CBB14800-D10E-4DDC-9A26-21F5A4EF1F5C}" destId="{5DF8F0F2-46CF-4A24-A043-FEB7792F4164}" srcOrd="4" destOrd="0" parTransId="{2E6687ED-0EEF-458E-A952-F70B185D4054}" sibTransId="{79DEBC39-12C3-4D07-A82B-0548C04B8BD0}"/>
    <dgm:cxn modelId="{8AE7AD99-FCD8-4E56-96D9-7BC147217876}" type="presOf" srcId="{36998A79-E177-4B41-AAEC-FCBF2115B66E}" destId="{38792DCF-DD39-429C-9D19-0497BC6D4871}" srcOrd="0" destOrd="0" presId="urn:microsoft.com/office/officeart/2005/8/layout/hList1"/>
    <dgm:cxn modelId="{339A239A-7570-4AAA-900C-0418C61FF07B}" type="presOf" srcId="{481F1932-024E-4C4E-9672-6B12D6953C79}" destId="{03D2E832-0AE6-4D7A-B72C-EA9AAF0760CF}" srcOrd="0" destOrd="6" presId="urn:microsoft.com/office/officeart/2005/8/layout/hList1"/>
    <dgm:cxn modelId="{D6CF649E-D438-47B1-929E-6315F865058D}" type="presOf" srcId="{5DF8F0F2-46CF-4A24-A043-FEB7792F4164}" destId="{2C9C79D5-0702-4B32-8138-267256553D77}" srcOrd="0" destOrd="4" presId="urn:microsoft.com/office/officeart/2005/8/layout/hList1"/>
    <dgm:cxn modelId="{B2A6E5A5-976E-4C60-81BE-5307A068F679}" type="presOf" srcId="{0A0B6212-C000-4BB5-99A5-39775C379F4F}" destId="{2C9C79D5-0702-4B32-8138-267256553D77}" srcOrd="0" destOrd="6" presId="urn:microsoft.com/office/officeart/2005/8/layout/hList1"/>
    <dgm:cxn modelId="{A02B19A9-4076-40DF-BD69-EB0C6B91FE4D}" type="presOf" srcId="{8E5D00FF-4830-4252-8395-7E3C2042B2D9}" destId="{03D2E832-0AE6-4D7A-B72C-EA9AAF0760CF}" srcOrd="0" destOrd="0" presId="urn:microsoft.com/office/officeart/2005/8/layout/hList1"/>
    <dgm:cxn modelId="{91612AAB-AAD7-4B24-8EA2-B4441D0ADA07}" srcId="{2902A9E4-6D62-4FF2-952F-90FE8D68BBBE}" destId="{1597D27B-CB2F-4D57-9542-505E61136C4E}" srcOrd="4" destOrd="0" parTransId="{12698489-D725-4D4C-9591-9E350C20EABC}" sibTransId="{43234DCE-3C65-479C-9D55-E43129B2FFE6}"/>
    <dgm:cxn modelId="{EA7C2BB3-1F2E-4C86-B272-4CDEB01C1E98}" srcId="{2902A9E4-6D62-4FF2-952F-90FE8D68BBBE}" destId="{9912CCE0-5DB6-4F01-B834-10B1FADE8DEE}" srcOrd="5" destOrd="0" parTransId="{D0C69135-7F13-4EE3-9120-FCF450775FD2}" sibTransId="{339827FB-C0BE-4231-93EB-64585FF06064}"/>
    <dgm:cxn modelId="{3E5900B9-C0F9-496F-A22A-614218AB6939}" srcId="{2902A9E4-6D62-4FF2-952F-90FE8D68BBBE}" destId="{481F1932-024E-4C4E-9672-6B12D6953C79}" srcOrd="6" destOrd="0" parTransId="{E1D5DB5B-CB0C-450A-871A-80100CB87C44}" sibTransId="{3705E4F6-0385-4F74-BDB4-C972EEBB3FEF}"/>
    <dgm:cxn modelId="{5C5671B9-6271-42A8-9B2D-4B72081DD19E}" type="presOf" srcId="{CBB14800-D10E-4DDC-9A26-21F5A4EF1F5C}" destId="{E8EC4B20-93A2-4F5F-B4DA-BA59276D10A7}" srcOrd="0" destOrd="0" presId="urn:microsoft.com/office/officeart/2005/8/layout/hList1"/>
    <dgm:cxn modelId="{1F285EBD-716A-4D36-9F2F-7D2F1917CFF8}" type="presOf" srcId="{15F068FC-10F0-4FB5-B6DF-1877E086FC3C}" destId="{2C9C79D5-0702-4B32-8138-267256553D77}" srcOrd="0" destOrd="0" presId="urn:microsoft.com/office/officeart/2005/8/layout/hList1"/>
    <dgm:cxn modelId="{DEA8F8BD-9882-4EDF-B724-D50891AF8049}" type="presOf" srcId="{2902A9E4-6D62-4FF2-952F-90FE8D68BBBE}" destId="{1DB0F861-017F-4EEC-87CA-3711B059A04B}" srcOrd="0" destOrd="0" presId="urn:microsoft.com/office/officeart/2005/8/layout/hList1"/>
    <dgm:cxn modelId="{AF0EEABE-1F03-46AB-B29E-BD0D353D9B03}" srcId="{2902A9E4-6D62-4FF2-952F-90FE8D68BBBE}" destId="{7AD9235F-C096-4B07-A620-A49D8F4A9C3B}" srcOrd="2" destOrd="0" parTransId="{28BE3DE2-5DEB-41F5-AFC4-ECD8615B354D}" sibTransId="{7C9A3727-A796-4A40-A33C-3570AE94026A}"/>
    <dgm:cxn modelId="{326DDAD1-E459-478F-8B63-2B4C822679D0}" type="presOf" srcId="{6887B1EE-6384-4A9C-87C7-039BE110B018}" destId="{03D2E832-0AE6-4D7A-B72C-EA9AAF0760CF}" srcOrd="0" destOrd="3" presId="urn:microsoft.com/office/officeart/2005/8/layout/hList1"/>
    <dgm:cxn modelId="{7F5C9CD6-7B0F-4B71-92B0-712DA475E505}" type="presOf" srcId="{AD75498D-D4FB-4557-A5D5-48BCB5FB618B}" destId="{2C9C79D5-0702-4B32-8138-267256553D77}" srcOrd="0" destOrd="3" presId="urn:microsoft.com/office/officeart/2005/8/layout/hList1"/>
    <dgm:cxn modelId="{9D01DADC-F9C5-4D48-8122-A578CF53AE37}" srcId="{85697BE9-B80C-484A-861E-F4CE958F10D8}" destId="{36998A79-E177-4B41-AAEC-FCBF2115B66E}" srcOrd="0" destOrd="0" parTransId="{1B1FD59C-4A14-4DC7-91DD-913EBC6F1A27}" sibTransId="{8A3DCE14-957D-44AE-8DBA-32FF2000E1AF}"/>
    <dgm:cxn modelId="{AC56FDE8-F0A7-4C82-ADAC-68C7F74B72AF}" type="presOf" srcId="{7AD9235F-C096-4B07-A620-A49D8F4A9C3B}" destId="{03D2E832-0AE6-4D7A-B72C-EA9AAF0760CF}" srcOrd="0" destOrd="2" presId="urn:microsoft.com/office/officeart/2005/8/layout/hList1"/>
    <dgm:cxn modelId="{89E672F3-A410-4854-8624-C5234F2CB2C5}" type="presOf" srcId="{85697BE9-B80C-484A-861E-F4CE958F10D8}" destId="{5363002B-2080-4AC3-BEDF-35C62435D1C3}" srcOrd="0" destOrd="0" presId="urn:microsoft.com/office/officeart/2005/8/layout/hList1"/>
    <dgm:cxn modelId="{5ACDEFF5-A498-4F9D-89C4-84009DC036D1}" srcId="{2902A9E4-6D62-4FF2-952F-90FE8D68BBBE}" destId="{184AA509-FA60-4CA4-AB34-A4075427F0DA}" srcOrd="1" destOrd="0" parTransId="{8784F349-86F0-4B52-BEC3-D23E4F0247BF}" sibTransId="{2D67DA61-9A93-44AE-90D5-46B4F2D915D0}"/>
    <dgm:cxn modelId="{7BE0FEFE-0235-4C60-B1BA-FB32F7595E63}" type="presOf" srcId="{53B93927-2704-4387-BE6C-9E7C4F0E6358}" destId="{03D2E832-0AE6-4D7A-B72C-EA9AAF0760CF}" srcOrd="0" destOrd="7" presId="urn:microsoft.com/office/officeart/2005/8/layout/hList1"/>
    <dgm:cxn modelId="{E6E4D63A-25BE-4802-A11C-8643FFC75EE7}" type="presParOf" srcId="{CCFC399D-044C-4A13-8697-8AF7DEF8E831}" destId="{8B22F550-3E6C-4064-BBE9-26E87F83EACE}" srcOrd="0" destOrd="0" presId="urn:microsoft.com/office/officeart/2005/8/layout/hList1"/>
    <dgm:cxn modelId="{58AC4E54-8448-4DFA-86D2-57E3F21D12EB}" type="presParOf" srcId="{8B22F550-3E6C-4064-BBE9-26E87F83EACE}" destId="{1DB0F861-017F-4EEC-87CA-3711B059A04B}" srcOrd="0" destOrd="0" presId="urn:microsoft.com/office/officeart/2005/8/layout/hList1"/>
    <dgm:cxn modelId="{488489E8-781D-4A38-8FE2-BBFF11FDD23A}" type="presParOf" srcId="{8B22F550-3E6C-4064-BBE9-26E87F83EACE}" destId="{03D2E832-0AE6-4D7A-B72C-EA9AAF0760CF}" srcOrd="1" destOrd="0" presId="urn:microsoft.com/office/officeart/2005/8/layout/hList1"/>
    <dgm:cxn modelId="{D07953A0-2148-4965-B611-F3D9C8AD53FB}" type="presParOf" srcId="{CCFC399D-044C-4A13-8697-8AF7DEF8E831}" destId="{7A3B776C-ADC1-41C3-BBFB-69863054C2DC}" srcOrd="1" destOrd="0" presId="urn:microsoft.com/office/officeart/2005/8/layout/hList1"/>
    <dgm:cxn modelId="{F56A3E48-5D44-4167-9BAA-CF29CC08EC64}" type="presParOf" srcId="{CCFC399D-044C-4A13-8697-8AF7DEF8E831}" destId="{7EC38A53-7256-4037-B432-685DE1F2F941}" srcOrd="2" destOrd="0" presId="urn:microsoft.com/office/officeart/2005/8/layout/hList1"/>
    <dgm:cxn modelId="{D1DD95C7-437A-4578-A371-F2CB97F3329F}" type="presParOf" srcId="{7EC38A53-7256-4037-B432-685DE1F2F941}" destId="{E8EC4B20-93A2-4F5F-B4DA-BA59276D10A7}" srcOrd="0" destOrd="0" presId="urn:microsoft.com/office/officeart/2005/8/layout/hList1"/>
    <dgm:cxn modelId="{532A2C19-252C-4FC0-9E2C-FD719E98FB29}" type="presParOf" srcId="{7EC38A53-7256-4037-B432-685DE1F2F941}" destId="{2C9C79D5-0702-4B32-8138-267256553D77}" srcOrd="1" destOrd="0" presId="urn:microsoft.com/office/officeart/2005/8/layout/hList1"/>
    <dgm:cxn modelId="{EBB303E3-1C7D-4283-8110-FD58039AC354}" type="presParOf" srcId="{CCFC399D-044C-4A13-8697-8AF7DEF8E831}" destId="{613087F2-6E9D-4F52-AE6B-51272259604D}" srcOrd="3" destOrd="0" presId="urn:microsoft.com/office/officeart/2005/8/layout/hList1"/>
    <dgm:cxn modelId="{62357F61-03AF-417A-ADA2-4AA07ECB1B57}" type="presParOf" srcId="{CCFC399D-044C-4A13-8697-8AF7DEF8E831}" destId="{FAD29B06-9DBA-4D61-B5B3-C967654E6C15}" srcOrd="4" destOrd="0" presId="urn:microsoft.com/office/officeart/2005/8/layout/hList1"/>
    <dgm:cxn modelId="{744AEC56-EE4C-41D1-BD4E-33A1E3FE03CA}" type="presParOf" srcId="{FAD29B06-9DBA-4D61-B5B3-C967654E6C15}" destId="{5363002B-2080-4AC3-BEDF-35C62435D1C3}" srcOrd="0" destOrd="0" presId="urn:microsoft.com/office/officeart/2005/8/layout/hList1"/>
    <dgm:cxn modelId="{6141932B-10FB-4CB3-8C55-CF3367088629}" type="presParOf" srcId="{FAD29B06-9DBA-4D61-B5B3-C967654E6C15}" destId="{38792DCF-DD39-429C-9D19-0497BC6D48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0F861-017F-4EEC-87CA-3711B059A04B}">
      <dsp:nvSpPr>
        <dsp:cNvPr id="0" name=""/>
        <dsp:cNvSpPr/>
      </dsp:nvSpPr>
      <dsp:spPr>
        <a:xfrm>
          <a:off x="3406" y="34569"/>
          <a:ext cx="3321239" cy="8289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Explanatory variables</a:t>
          </a:r>
        </a:p>
      </dsp:txBody>
      <dsp:txXfrm>
        <a:off x="3406" y="34569"/>
        <a:ext cx="3321239" cy="828923"/>
      </dsp:txXfrm>
    </dsp:sp>
    <dsp:sp modelId="{03D2E832-0AE6-4D7A-B72C-EA9AAF0760CF}">
      <dsp:nvSpPr>
        <dsp:cNvPr id="0" name=""/>
        <dsp:cNvSpPr/>
      </dsp:nvSpPr>
      <dsp:spPr>
        <a:xfrm>
          <a:off x="3406" y="863493"/>
          <a:ext cx="3321239" cy="32830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DBH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Fire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WPBR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Basal area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Drought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Site dryness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/>
            <a:t>Interactions with DBH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1" kern="1200" dirty="0"/>
        </a:p>
      </dsp:txBody>
      <dsp:txXfrm>
        <a:off x="3406" y="863493"/>
        <a:ext cx="3321239" cy="3283019"/>
      </dsp:txXfrm>
    </dsp:sp>
    <dsp:sp modelId="{E8EC4B20-93A2-4F5F-B4DA-BA59276D10A7}">
      <dsp:nvSpPr>
        <dsp:cNvPr id="0" name=""/>
        <dsp:cNvSpPr/>
      </dsp:nvSpPr>
      <dsp:spPr>
        <a:xfrm>
          <a:off x="3789618" y="34569"/>
          <a:ext cx="3321239" cy="828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Vital rate functions</a:t>
          </a:r>
        </a:p>
      </dsp:txBody>
      <dsp:txXfrm>
        <a:off x="3789618" y="34569"/>
        <a:ext cx="3321239" cy="828923"/>
      </dsp:txXfrm>
    </dsp:sp>
    <dsp:sp modelId="{2C9C79D5-0702-4B32-8138-267256553D77}">
      <dsp:nvSpPr>
        <dsp:cNvPr id="0" name=""/>
        <dsp:cNvSpPr/>
      </dsp:nvSpPr>
      <dsp:spPr>
        <a:xfrm>
          <a:off x="3789618" y="863493"/>
          <a:ext cx="3321239" cy="32830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Survival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Growth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Fecundity</a:t>
          </a:r>
        </a:p>
      </dsp:txBody>
      <dsp:txXfrm>
        <a:off x="3789618" y="863493"/>
        <a:ext cx="3321239" cy="3283019"/>
      </dsp:txXfrm>
    </dsp:sp>
    <dsp:sp modelId="{5363002B-2080-4AC3-BEDF-35C62435D1C3}">
      <dsp:nvSpPr>
        <dsp:cNvPr id="0" name=""/>
        <dsp:cNvSpPr/>
      </dsp:nvSpPr>
      <dsp:spPr>
        <a:xfrm>
          <a:off x="7575831" y="34569"/>
          <a:ext cx="3321239" cy="8289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Integral projection model</a:t>
          </a:r>
        </a:p>
      </dsp:txBody>
      <dsp:txXfrm>
        <a:off x="7575831" y="34569"/>
        <a:ext cx="3321239" cy="828923"/>
      </dsp:txXfrm>
    </dsp:sp>
    <dsp:sp modelId="{38792DCF-DD39-429C-9D19-0497BC6D4871}">
      <dsp:nvSpPr>
        <dsp:cNvPr id="0" name=""/>
        <dsp:cNvSpPr/>
      </dsp:nvSpPr>
      <dsp:spPr>
        <a:xfrm>
          <a:off x="7575831" y="863493"/>
          <a:ext cx="3321239" cy="32830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Size-class transition matrix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Asymptotic population growth rate</a:t>
          </a:r>
        </a:p>
      </dsp:txBody>
      <dsp:txXfrm>
        <a:off x="7575831" y="863493"/>
        <a:ext cx="3321239" cy="328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9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6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0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A5952A-9CD1-4343-BC73-1C5B41ED25CD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B06073-4457-42F3-9624-052AE28F143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3257-0A0D-4755-9F96-10216D37F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Sugar pine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60E1B3-0799-41E9-B19E-04692C5E1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Demographic status, trajectory, and stressors</a:t>
            </a:r>
          </a:p>
        </p:txBody>
      </p:sp>
    </p:spTree>
    <p:extLst>
      <p:ext uri="{BB962C8B-B14F-4D97-AF65-F5344CB8AC3E}">
        <p14:creationId xmlns:p14="http://schemas.microsoft.com/office/powerpoint/2010/main" val="943318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Survival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9"/>
          </a:xfrm>
        </p:spPr>
      </p:pic>
    </p:spTree>
    <p:extLst>
      <p:ext uri="{BB962C8B-B14F-4D97-AF65-F5344CB8AC3E}">
        <p14:creationId xmlns:p14="http://schemas.microsoft.com/office/powerpoint/2010/main" val="28081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Growth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1577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0D7-A3CE-4FC0-81E5-A809EAA5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Fecundity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58144-72FF-4D9A-992A-23001C7E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427" y="1849922"/>
            <a:ext cx="9487145" cy="4312338"/>
          </a:xfrm>
        </p:spPr>
      </p:pic>
    </p:spTree>
    <p:extLst>
      <p:ext uri="{BB962C8B-B14F-4D97-AF65-F5344CB8AC3E}">
        <p14:creationId xmlns:p14="http://schemas.microsoft.com/office/powerpoint/2010/main" val="236157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3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Results: Stressor effects on asymptotic population growth rate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41BB9D-C430-46BA-93E0-1C49B6076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r="-1" b="829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373F74-CC39-4A4C-A8E6-7E106A288219}"/>
              </a:ext>
            </a:extLst>
          </p:cNvPr>
          <p:cNvSpPr/>
          <p:nvPr/>
        </p:nvSpPr>
        <p:spPr>
          <a:xfrm>
            <a:off x="1306286" y="605529"/>
            <a:ext cx="1039349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AAFA5-ED5A-4B80-9A3C-CA18AE4FD4DA}"/>
              </a:ext>
            </a:extLst>
          </p:cNvPr>
          <p:cNvSpPr/>
          <p:nvPr/>
        </p:nvSpPr>
        <p:spPr>
          <a:xfrm>
            <a:off x="5874674" y="640080"/>
            <a:ext cx="5668398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E8E38-78B9-4504-B75B-8360DE520D67}"/>
              </a:ext>
            </a:extLst>
          </p:cNvPr>
          <p:cNvSpPr/>
          <p:nvPr/>
        </p:nvSpPr>
        <p:spPr>
          <a:xfrm>
            <a:off x="3558209" y="605529"/>
            <a:ext cx="1039349" cy="37231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A8D48-D5CD-45B1-8CF8-C5E4E112B5A8}"/>
              </a:ext>
            </a:extLst>
          </p:cNvPr>
          <p:cNvSpPr/>
          <p:nvPr/>
        </p:nvSpPr>
        <p:spPr>
          <a:xfrm>
            <a:off x="4662100" y="640080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B28F4-C66A-4567-8A52-D0B73E8D06AD}"/>
              </a:ext>
            </a:extLst>
          </p:cNvPr>
          <p:cNvSpPr/>
          <p:nvPr/>
        </p:nvSpPr>
        <p:spPr>
          <a:xfrm>
            <a:off x="2345635" y="640080"/>
            <a:ext cx="1212574" cy="372319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7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830895-1FFE-46E2-8E90-50EB9E91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498026"/>
            <a:ext cx="6275667" cy="38619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AAD4D-6E10-4EE5-85FB-91E94A5B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Results: Asymptotic population growth rate across sampled subplots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123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C9407-8DDA-4696-BA8A-2E78D021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6"/>
            <a:ext cx="5977937" cy="129454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Management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ACCD1-B416-49A9-8632-D71FE7B3A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Insights: 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Fire and density are key stressors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Demographic value of large/old individuals</a:t>
            </a:r>
          </a:p>
          <a:p>
            <a:pPr lvl="1"/>
            <a:endParaRPr lang="en-US" sz="24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Responses: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Fuel treatments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Density reduction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If using Rx fire, protect valuable trees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Postfire restoration using WPBR-resistant seedlings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9CCF8511-04EF-492C-89E7-FBA607012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07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6BFE8F0-5849-4C99-966D-C71D8B503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r="-3" b="-3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5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4373-6545-4BEB-B8C1-6D07FD47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464ED-03B6-4BF9-85D6-19AEC3FE2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to pitch / frame a paper for FEM / CJFR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“How should we conserve sugar pine?” </a:t>
            </a:r>
            <a:r>
              <a:rPr lang="en-US" i="1" dirty="0"/>
              <a:t>(why care?)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“How are stressors affecting the mixed conifer forest type?” </a:t>
            </a:r>
            <a:r>
              <a:rPr lang="en-US" i="1" dirty="0"/>
              <a:t>(too complex?)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“Here’s a way to prioritize management for species of concern” </a:t>
            </a:r>
            <a:r>
              <a:rPr lang="en-US" i="1" dirty="0"/>
              <a:t>(methods paper w/o new methods)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Presentation feedback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dirty="0"/>
              <a:t>North American Forest Ecology Workshop (~15 mins)</a:t>
            </a:r>
          </a:p>
        </p:txBody>
      </p:sp>
    </p:spTree>
    <p:extLst>
      <p:ext uri="{BB962C8B-B14F-4D97-AF65-F5344CB8AC3E}">
        <p14:creationId xmlns:p14="http://schemas.microsoft.com/office/powerpoint/2010/main" val="183275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ree with snow on it&#10;&#10;Description automatically generated with medium confidence">
            <a:extLst>
              <a:ext uri="{FF2B5EF4-FFF2-40B4-BE49-F238E27FC236}">
                <a16:creationId xmlns:a16="http://schemas.microsoft.com/office/drawing/2014/main" id="{C63D75C3-82B9-419A-A648-95760D4957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" r="-2" b="15153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F4C359F3-25B2-4E2B-8713-5583EAF4C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D70A1-33A0-4190-A99D-A8DF7CE6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206" y="516835"/>
            <a:ext cx="6339840" cy="1666501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Pinus </a:t>
            </a:r>
            <a:r>
              <a:rPr lang="en-US" i="1" dirty="0" err="1">
                <a:solidFill>
                  <a:srgbClr val="FFFFFF"/>
                </a:solidFill>
              </a:rPr>
              <a:t>lambertiana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(sugar pine)</a:t>
            </a:r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B026EB53-A064-438C-B0CD-AC150363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7222BF-7CD4-40DC-B58A-29FE674B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206" y="2236304"/>
            <a:ext cx="6339840" cy="365266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5-25% of basal area in the mixed conifer forest type in CA and OR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Valuable food source for wildlife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The largest member of </a:t>
            </a:r>
            <a:r>
              <a:rPr lang="en-US" sz="2800" i="1" dirty="0">
                <a:solidFill>
                  <a:srgbClr val="FFFFFF"/>
                </a:solidFill>
              </a:rPr>
              <a:t>Pinus</a:t>
            </a:r>
            <a:r>
              <a:rPr lang="en-US" sz="2800" dirty="0">
                <a:solidFill>
                  <a:srgbClr val="FFFFFF"/>
                </a:solidFill>
              </a:rPr>
              <a:t>, the “Queen of the Sierra”</a:t>
            </a:r>
          </a:p>
          <a:p>
            <a:pPr>
              <a:spcBef>
                <a:spcPts val="1800"/>
              </a:spcBef>
            </a:pPr>
            <a:r>
              <a:rPr lang="en-US" sz="2800" dirty="0">
                <a:solidFill>
                  <a:srgbClr val="FFFFFF"/>
                </a:solidFill>
              </a:rPr>
              <a:t>Facing numerous threats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26F95-75EF-4353-B062-0BC82EE3393E}"/>
              </a:ext>
            </a:extLst>
          </p:cNvPr>
          <p:cNvSpPr txBox="1"/>
          <p:nvPr/>
        </p:nvSpPr>
        <p:spPr>
          <a:xfrm>
            <a:off x="2906468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/>
              <a:t>Matt </a:t>
            </a:r>
            <a:r>
              <a:rPr lang="en-US" sz="1050" i="1" dirty="0" err="1"/>
              <a:t>Strieby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1330771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31F09-324B-4696-B41C-FC9C84F2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High-severity fire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32C5A2-4C61-421D-9D9F-C0DEA1F84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Increasing area affected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Increasing HS patch size</a:t>
            </a:r>
          </a:p>
        </p:txBody>
      </p:sp>
      <p:pic>
        <p:nvPicPr>
          <p:cNvPr id="5" name="Content Placeholder 4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FCF74F91-3D1A-4ABF-847C-5FA0B3513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r="50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3F6DF-A4B4-4006-8BA7-E05F6EA3A626}"/>
              </a:ext>
            </a:extLst>
          </p:cNvPr>
          <p:cNvSpPr txBox="1"/>
          <p:nvPr/>
        </p:nvSpPr>
        <p:spPr>
          <a:xfrm>
            <a:off x="10508443" y="6596380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Scott Rodd, </a:t>
            </a:r>
            <a:r>
              <a:rPr lang="en-US" sz="1050" i="1" dirty="0" err="1">
                <a:solidFill>
                  <a:schemeClr val="bg2"/>
                </a:solidFill>
              </a:rPr>
              <a:t>capRadio</a:t>
            </a:r>
            <a:endParaRPr lang="en-US" sz="105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356C-E9DD-4AF0-B1CF-B5308172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White pine blister rust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5D124-C2E0-429A-89C8-66B2BA058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" y="2198419"/>
            <a:ext cx="3477267" cy="38357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E76FE-B76C-4F5D-B1BD-EB0C279C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23" y="2055521"/>
            <a:ext cx="3206152" cy="4121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9C08F9-5C48-4CF9-9CAD-85B5A91735E9}"/>
              </a:ext>
            </a:extLst>
          </p:cNvPr>
          <p:cNvSpPr txBox="1"/>
          <p:nvPr/>
        </p:nvSpPr>
        <p:spPr>
          <a:xfrm>
            <a:off x="5583419" y="6046259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Geils</a:t>
            </a:r>
            <a:r>
              <a:rPr lang="en-US" sz="1050" i="1" dirty="0"/>
              <a:t> et al., (2010)  Forest Pathology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29C0A-1B3D-47B3-AC60-7845A09729D6}"/>
              </a:ext>
            </a:extLst>
          </p:cNvPr>
          <p:cNvSpPr txBox="1"/>
          <p:nvPr/>
        </p:nvSpPr>
        <p:spPr>
          <a:xfrm>
            <a:off x="1981308" y="6054878"/>
            <a:ext cx="23760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/>
              <a:t>Dudney</a:t>
            </a:r>
            <a:r>
              <a:rPr lang="en-US" sz="1050" i="1" dirty="0"/>
              <a:t> et al., (2020) Ecosphere</a:t>
            </a:r>
          </a:p>
        </p:txBody>
      </p:sp>
    </p:spTree>
    <p:extLst>
      <p:ext uri="{BB962C8B-B14F-4D97-AF65-F5344CB8AC3E}">
        <p14:creationId xmlns:p14="http://schemas.microsoft.com/office/powerpoint/2010/main" val="1093042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8E9FD-7EC7-4AF3-8891-0EA09283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Densification</a:t>
            </a:r>
          </a:p>
        </p:txBody>
      </p:sp>
      <p:pic>
        <p:nvPicPr>
          <p:cNvPr id="9" name="Picture 8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72312D33-4954-4CAB-BF4C-19FC75E9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84" y="650244"/>
            <a:ext cx="4868562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, outdoor, snow&#10;&#10;Description automatically generated">
            <a:extLst>
              <a:ext uri="{FF2B5EF4-FFF2-40B4-BE49-F238E27FC236}">
                <a16:creationId xmlns:a16="http://schemas.microsoft.com/office/drawing/2014/main" id="{EA50BD2A-5834-4A6F-9834-C69E7E7E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68" y="650244"/>
            <a:ext cx="4803648" cy="360273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BAAFA6-A918-4E64-AC19-D3C52E36966F}"/>
              </a:ext>
            </a:extLst>
          </p:cNvPr>
          <p:cNvSpPr txBox="1"/>
          <p:nvPr/>
        </p:nvSpPr>
        <p:spPr>
          <a:xfrm>
            <a:off x="4069408" y="3978376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6C63A-E4BF-477B-B2FF-63D14404B2B7}"/>
              </a:ext>
            </a:extLst>
          </p:cNvPr>
          <p:cNvSpPr txBox="1"/>
          <p:nvPr/>
        </p:nvSpPr>
        <p:spPr>
          <a:xfrm>
            <a:off x="9582138" y="3995928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Plumas National Forest</a:t>
            </a:r>
          </a:p>
        </p:txBody>
      </p:sp>
    </p:spTree>
    <p:extLst>
      <p:ext uri="{BB962C8B-B14F-4D97-AF65-F5344CB8AC3E}">
        <p14:creationId xmlns:p14="http://schemas.microsoft.com/office/powerpoint/2010/main" val="38943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30FF5-1176-428C-AD70-7F7A37725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" t="24567" r="-26" b="15039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739D-4391-4172-9FC9-1FDA21A7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Drought and bark beetles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2CD54-9C58-4CF7-8284-869A3E05E943}"/>
              </a:ext>
            </a:extLst>
          </p:cNvPr>
          <p:cNvSpPr txBox="1"/>
          <p:nvPr/>
        </p:nvSpPr>
        <p:spPr>
          <a:xfrm>
            <a:off x="10484332" y="4633052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2"/>
                </a:solidFill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523617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35C3-2F9D-473C-8746-A6CCD183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7B39-333E-4743-A0E1-DCEFE172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What is the relative importance of the various stressors affecting sugar pine?</a:t>
            </a:r>
          </a:p>
          <a:p>
            <a:pPr lvl="1">
              <a:spcBef>
                <a:spcPts val="1200"/>
              </a:spcBef>
            </a:pPr>
            <a:endParaRPr lang="en-US" sz="400" dirty="0"/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What is the current status and trajectory of the ensemble of sugar pine populations across its range?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8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C56FA-F3BB-4344-A6EB-7F02EC71B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D4F3C-EE00-468C-99D4-4D660F53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r="1817"/>
          <a:stretch/>
        </p:blipFill>
        <p:spPr bwMode="auto">
          <a:xfrm>
            <a:off x="927567" y="640081"/>
            <a:ext cx="3414179" cy="53144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A6D5-E641-452E-A08D-EAEB9A3D3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 Forest Service Forest Inventory and Analysis (FIA) plot network</a:t>
            </a:r>
          </a:p>
          <a:p>
            <a:pPr lvl="1"/>
            <a:r>
              <a:rPr lang="en-US" dirty="0"/>
              <a:t>956 plots within mapped PILA range and with PILA present</a:t>
            </a:r>
          </a:p>
          <a:p>
            <a:r>
              <a:rPr lang="en-US" dirty="0"/>
              <a:t>1/10</a:t>
            </a:r>
            <a:r>
              <a:rPr lang="en-US" baseline="30000" dirty="0"/>
              <a:t>th</a:t>
            </a:r>
            <a:r>
              <a:rPr lang="en-US" dirty="0"/>
              <a:t> of plots visited every year since 2001</a:t>
            </a:r>
          </a:p>
          <a:p>
            <a:pPr lvl="1"/>
            <a:r>
              <a:rPr lang="en-US" dirty="0"/>
              <a:t>~10 years between visits, 2 visits per plot</a:t>
            </a:r>
          </a:p>
          <a:p>
            <a:r>
              <a:rPr lang="en-US" dirty="0"/>
              <a:t>On each plot:</a:t>
            </a:r>
          </a:p>
          <a:p>
            <a:pPr lvl="1"/>
            <a:r>
              <a:rPr lang="en-US" dirty="0"/>
              <a:t>Inventory of trees: Species, live/dead, diameter at breast height (DBH), evidence of damage/disease (e.g., WPBR)</a:t>
            </a:r>
          </a:p>
          <a:p>
            <a:pPr lvl="1"/>
            <a:r>
              <a:rPr lang="en-US" dirty="0"/>
              <a:t>Tally of seedlings by species</a:t>
            </a:r>
          </a:p>
          <a:p>
            <a:pPr lvl="1"/>
            <a:r>
              <a:rPr lang="en-US" dirty="0"/>
              <a:t>Presence of disturbances (e.g., fire)</a:t>
            </a:r>
          </a:p>
          <a:p>
            <a:r>
              <a:rPr lang="en-US" dirty="0" err="1"/>
              <a:t>TerraClimate</a:t>
            </a:r>
            <a:r>
              <a:rPr lang="en-US" dirty="0"/>
              <a:t> dataset to estimate mean growing season climatic water deficit (CWD) at each plot location in each 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8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E80720-23E6-4B89-B77E-04A7689F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D3CA1-3EB6-41F3-A419-8424B56BE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52049-A68D-4302-9159-FA78A128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7F7B2-AA36-4B58-BC2C-1BBA135E8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3EEF7C-630B-423C-8DBB-B7D04E49F7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931813"/>
              </p:ext>
            </p:extLst>
          </p:nvPr>
        </p:nvGraphicFramePr>
        <p:xfrm>
          <a:off x="645761" y="370218"/>
          <a:ext cx="10900477" cy="4181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888CA0EC-5814-4A8D-AC50-9CD2B037AB5D}"/>
              </a:ext>
            </a:extLst>
          </p:cNvPr>
          <p:cNvSpPr/>
          <p:nvPr/>
        </p:nvSpPr>
        <p:spPr>
          <a:xfrm>
            <a:off x="3875322" y="417130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1588CF7-FE38-4615-AEEF-E3DFA4EB4588}"/>
              </a:ext>
            </a:extLst>
          </p:cNvPr>
          <p:cNvSpPr/>
          <p:nvPr/>
        </p:nvSpPr>
        <p:spPr>
          <a:xfrm>
            <a:off x="7601423" y="417129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4CF71A-8B65-488D-AB71-EEF303E90629}"/>
                  </a:ext>
                </a:extLst>
              </p:cNvPr>
              <p:cNvSpPr txBox="1"/>
              <p:nvPr/>
            </p:nvSpPr>
            <p:spPr>
              <a:xfrm>
                <a:off x="884752" y="4071993"/>
                <a:ext cx="278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𝑒𝑐𝑜𝑟𝑒𝑔𝑖𝑜𝑛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4CF71A-8B65-488D-AB71-EEF303E90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2" y="4071993"/>
                <a:ext cx="2789610" cy="276999"/>
              </a:xfrm>
              <a:prstGeom prst="rect">
                <a:avLst/>
              </a:prstGeom>
              <a:blipFill>
                <a:blip r:embed="rId7"/>
                <a:stretch>
                  <a:fillRect l="-1528" t="-2222" r="-24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A61334-A9A3-4CE5-BDE4-3F165C84F008}"/>
                  </a:ext>
                </a:extLst>
              </p:cNvPr>
              <p:cNvSpPr txBox="1"/>
              <p:nvPr/>
            </p:nvSpPr>
            <p:spPr>
              <a:xfrm>
                <a:off x="4634208" y="1683128"/>
                <a:ext cx="2646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urv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Bern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A61334-A9A3-4CE5-BDE4-3F165C84F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1683128"/>
                <a:ext cx="2646558" cy="276999"/>
              </a:xfrm>
              <a:prstGeom prst="rect">
                <a:avLst/>
              </a:prstGeom>
              <a:blipFill>
                <a:blip r:embed="rId8"/>
                <a:stretch>
                  <a:fillRect l="-1613" t="-2174" r="-299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15EEFC-DFF9-49F9-B58F-13A33FDF8736}"/>
                  </a:ext>
                </a:extLst>
              </p:cNvPr>
              <p:cNvSpPr txBox="1"/>
              <p:nvPr/>
            </p:nvSpPr>
            <p:spPr>
              <a:xfrm>
                <a:off x="4629263" y="2805928"/>
                <a:ext cx="2972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𝐷𝐵𝐻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15EEFC-DFF9-49F9-B58F-13A33FDF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63" y="2805928"/>
                <a:ext cx="2972160" cy="276999"/>
              </a:xfrm>
              <a:prstGeom prst="rect">
                <a:avLst/>
              </a:prstGeom>
              <a:blipFill>
                <a:blip r:embed="rId9"/>
                <a:stretch>
                  <a:fillRect t="-2174" r="-225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0C5E41-39E7-469D-BC03-AA61B85A689E}"/>
                  </a:ext>
                </a:extLst>
              </p:cNvPr>
              <p:cNvSpPr txBox="1"/>
              <p:nvPr/>
            </p:nvSpPr>
            <p:spPr>
              <a:xfrm>
                <a:off x="4634208" y="3916677"/>
                <a:ext cx="19196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ecund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0C5E41-39E7-469D-BC03-AA61B85A6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3916677"/>
                <a:ext cx="1919693" cy="276999"/>
              </a:xfrm>
              <a:prstGeom prst="rect">
                <a:avLst/>
              </a:prstGeom>
              <a:blipFill>
                <a:blip r:embed="rId10"/>
                <a:stretch>
                  <a:fillRect l="-2222" t="-2174" r="-412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2C74-939E-490D-9492-E2093E52AAAA}"/>
                  </a:ext>
                </a:extLst>
              </p:cNvPr>
              <p:cNvSpPr txBox="1"/>
              <p:nvPr/>
            </p:nvSpPr>
            <p:spPr>
              <a:xfrm>
                <a:off x="4634208" y="4191983"/>
                <a:ext cx="250979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𝑢𝑛𝑡𝑎𝑔𝑔𝑒𝑑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852C74-939E-490D-9492-E2093E52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208" y="4191983"/>
                <a:ext cx="2509790" cy="299569"/>
              </a:xfrm>
              <a:prstGeom prst="rect">
                <a:avLst/>
              </a:prstGeom>
              <a:blipFill>
                <a:blip r:embed="rId11"/>
                <a:stretch>
                  <a:fillRect t="-2041" r="-291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84B7AC-3A45-4A86-829C-460B3E2393A0}"/>
              </a:ext>
            </a:extLst>
          </p:cNvPr>
          <p:cNvCxnSpPr/>
          <p:nvPr/>
        </p:nvCxnSpPr>
        <p:spPr>
          <a:xfrm flipV="1">
            <a:off x="6376969" y="4420822"/>
            <a:ext cx="0" cy="27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87F249-15E9-400E-A20D-D050C9F3C443}"/>
              </a:ext>
            </a:extLst>
          </p:cNvPr>
          <p:cNvCxnSpPr/>
          <p:nvPr/>
        </p:nvCxnSpPr>
        <p:spPr>
          <a:xfrm>
            <a:off x="6376969" y="4696055"/>
            <a:ext cx="15843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567F36-BD01-49C3-95A1-02EE654D9BF0}"/>
              </a:ext>
            </a:extLst>
          </p:cNvPr>
          <p:cNvCxnSpPr>
            <a:cxnSpLocks/>
          </p:cNvCxnSpPr>
          <p:nvPr/>
        </p:nvCxnSpPr>
        <p:spPr>
          <a:xfrm flipV="1">
            <a:off x="7961346" y="1819802"/>
            <a:ext cx="0" cy="28762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6724E2-8D98-4B39-BB75-F8BC11BC9C7D}"/>
              </a:ext>
            </a:extLst>
          </p:cNvPr>
          <p:cNvCxnSpPr/>
          <p:nvPr/>
        </p:nvCxnSpPr>
        <p:spPr>
          <a:xfrm flipH="1">
            <a:off x="7280766" y="1821627"/>
            <a:ext cx="6805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BCF81BE-F2EE-4E54-A0C4-83907E2FB6DF}"/>
              </a:ext>
            </a:extLst>
          </p:cNvPr>
          <p:cNvCxnSpPr/>
          <p:nvPr/>
        </p:nvCxnSpPr>
        <p:spPr>
          <a:xfrm>
            <a:off x="7601423" y="2944427"/>
            <a:ext cx="3599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AC42EC-52C4-4048-8D81-A5B2E1EA54F9}"/>
              </a:ext>
            </a:extLst>
          </p:cNvPr>
          <p:cNvCxnSpPr/>
          <p:nvPr/>
        </p:nvCxnSpPr>
        <p:spPr>
          <a:xfrm>
            <a:off x="6553901" y="4108962"/>
            <a:ext cx="14074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FAF49C-188F-4541-82C3-85DEFFFCE412}"/>
              </a:ext>
            </a:extLst>
          </p:cNvPr>
          <p:cNvCxnSpPr/>
          <p:nvPr/>
        </p:nvCxnSpPr>
        <p:spPr>
          <a:xfrm flipV="1">
            <a:off x="1460980" y="4395769"/>
            <a:ext cx="0" cy="27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880D52-2F57-4A2E-974D-1E5BA4317D5D}"/>
              </a:ext>
            </a:extLst>
          </p:cNvPr>
          <p:cNvCxnSpPr>
            <a:cxnSpLocks/>
          </p:cNvCxnSpPr>
          <p:nvPr/>
        </p:nvCxnSpPr>
        <p:spPr>
          <a:xfrm>
            <a:off x="461554" y="4696055"/>
            <a:ext cx="999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1C6FF3-93CA-4DFA-81B1-4646204BDB0C}"/>
              </a:ext>
            </a:extLst>
          </p:cNvPr>
          <p:cNvCxnSpPr>
            <a:cxnSpLocks/>
          </p:cNvCxnSpPr>
          <p:nvPr/>
        </p:nvCxnSpPr>
        <p:spPr>
          <a:xfrm flipV="1">
            <a:off x="461554" y="2699657"/>
            <a:ext cx="0" cy="2012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7BC637F7-3848-4CCE-89D2-81FB9B442748}"/>
              </a:ext>
            </a:extLst>
          </p:cNvPr>
          <p:cNvSpPr/>
          <p:nvPr/>
        </p:nvSpPr>
        <p:spPr>
          <a:xfrm>
            <a:off x="461554" y="1480462"/>
            <a:ext cx="252531" cy="2272931"/>
          </a:xfrm>
          <a:prstGeom prst="leftBrace">
            <a:avLst>
              <a:gd name="adj1" fmla="val 8333"/>
              <a:gd name="adj2" fmla="val 5421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3647D3-76F9-4C80-BDD1-87CBCF386681}"/>
              </a:ext>
            </a:extLst>
          </p:cNvPr>
          <p:cNvSpPr txBox="1"/>
          <p:nvPr/>
        </p:nvSpPr>
        <p:spPr>
          <a:xfrm>
            <a:off x="4232366" y="6208406"/>
            <a:ext cx="372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Based on Shriver et al. (2021)</a:t>
            </a:r>
          </a:p>
        </p:txBody>
      </p:sp>
    </p:spTree>
    <p:extLst>
      <p:ext uri="{BB962C8B-B14F-4D97-AF65-F5344CB8AC3E}">
        <p14:creationId xmlns:p14="http://schemas.microsoft.com/office/powerpoint/2010/main" val="37794028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1417</TotalTime>
  <Words>470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Retrospect</vt:lpstr>
      <vt:lpstr>Sugar pine</vt:lpstr>
      <vt:lpstr>Pinus lambertiana  (sugar pine)</vt:lpstr>
      <vt:lpstr>High-severity fire</vt:lpstr>
      <vt:lpstr>White pine blister rust</vt:lpstr>
      <vt:lpstr>Densification</vt:lpstr>
      <vt:lpstr>Drought and bark beetles</vt:lpstr>
      <vt:lpstr>Questions</vt:lpstr>
      <vt:lpstr>Data</vt:lpstr>
      <vt:lpstr>Analysis</vt:lpstr>
      <vt:lpstr>Results: Survival</vt:lpstr>
      <vt:lpstr>Results: Growth</vt:lpstr>
      <vt:lpstr>Results: Fecundity</vt:lpstr>
      <vt:lpstr>Results: Stressor effects on asymptotic population growth rate</vt:lpstr>
      <vt:lpstr>Results: Stressor effects on asymptotic population growth rate</vt:lpstr>
      <vt:lpstr>Results: Asymptotic population growth rate across sampled subplots</vt:lpstr>
      <vt:lpstr>Management implications</vt:lpstr>
      <vt:lpstr>Feedback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 pine</dc:title>
  <dc:creator>Daniel Foster</dc:creator>
  <cp:lastModifiedBy>Daniel Foster</cp:lastModifiedBy>
  <cp:revision>3</cp:revision>
  <dcterms:created xsi:type="dcterms:W3CDTF">2022-02-10T23:55:57Z</dcterms:created>
  <dcterms:modified xsi:type="dcterms:W3CDTF">2022-02-23T00:53:26Z</dcterms:modified>
</cp:coreProperties>
</file>